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5" r:id="rId9"/>
    <p:sldId id="262" r:id="rId10"/>
    <p:sldId id="263" r:id="rId11"/>
    <p:sldId id="264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876425" y="973455"/>
            <a:ext cx="79768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一、画出8086最小模式配置图，并用74LS138为其设计译码电路，若地址译码表如下，画出译码电路图。（14分</a:t>
            </a:r>
            <a:endParaRPr lang="zh-CN" altLang="en-US" sz="2000"/>
          </a:p>
        </p:txBody>
      </p:sp>
      <p:pic>
        <p:nvPicPr>
          <p:cNvPr id="5" name="图片 4" descr="一题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6560" y="2002155"/>
            <a:ext cx="9373235" cy="17741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693035" y="613410"/>
            <a:ext cx="722630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）、</a:t>
            </a:r>
            <a:r>
              <a:rPr lang="en-US" altLang="zh-CN"/>
              <a:t>START: LEA DI,PORT_244</a:t>
            </a:r>
            <a:endParaRPr lang="en-US" altLang="zh-CN"/>
          </a:p>
          <a:p>
            <a:r>
              <a:rPr lang="en-US" altLang="zh-CN"/>
              <a:t>             MOV CX,LEN</a:t>
            </a:r>
            <a:endParaRPr lang="en-US" altLang="zh-CN"/>
          </a:p>
          <a:p>
            <a:r>
              <a:rPr lang="en-US" altLang="zh-CN"/>
              <a:t>BEGIN:MOV DX,PORT_244</a:t>
            </a:r>
            <a:endParaRPr lang="en-US" altLang="zh-CN"/>
          </a:p>
          <a:p>
            <a:r>
              <a:rPr lang="en-US" altLang="zh-CN"/>
              <a:t>             IN AL,DX</a:t>
            </a:r>
            <a:endParaRPr lang="en-US" altLang="zh-CN"/>
          </a:p>
          <a:p>
            <a:r>
              <a:rPr lang="en-US" altLang="zh-CN"/>
              <a:t>             TEST AL,01H</a:t>
            </a:r>
            <a:endParaRPr lang="en-US" altLang="zh-CN"/>
          </a:p>
          <a:p>
            <a:r>
              <a:rPr lang="en-US" altLang="zh-CN"/>
              <a:t>             JZ BEGIN; </a:t>
            </a:r>
            <a:r>
              <a:rPr lang="zh-CN" altLang="en-US"/>
              <a:t>查询</a:t>
            </a:r>
            <a:r>
              <a:rPr lang="en-US" altLang="zh-CN"/>
              <a:t>eoc</a:t>
            </a:r>
            <a:r>
              <a:rPr lang="zh-CN" altLang="en-US"/>
              <a:t>是否为</a:t>
            </a:r>
            <a:r>
              <a:rPr lang="en-US" altLang="zh-CN"/>
              <a:t>0</a:t>
            </a:r>
            <a:endParaRPr lang="en-US" altLang="zh-CN"/>
          </a:p>
          <a:p>
            <a:r>
              <a:rPr lang="en-US" altLang="zh-CN"/>
              <a:t>             MOV DX,PORT_0809</a:t>
            </a:r>
            <a:endParaRPr lang="en-US" altLang="zh-CN"/>
          </a:p>
          <a:p>
            <a:r>
              <a:rPr lang="en-US" altLang="zh-CN"/>
              <a:t>             OUT DX,AL</a:t>
            </a:r>
            <a:endParaRPr lang="en-US" altLang="zh-CN"/>
          </a:p>
          <a:p>
            <a:r>
              <a:rPr lang="en-US" altLang="zh-CN"/>
              <a:t>             MOV DX,PORT_244</a:t>
            </a:r>
            <a:endParaRPr lang="en-US" altLang="zh-CN"/>
          </a:p>
          <a:p>
            <a:r>
              <a:rPr lang="en-US" altLang="zh-CN"/>
              <a:t>WAIT:  IN AL,DX</a:t>
            </a:r>
            <a:endParaRPr lang="en-US" altLang="zh-CN"/>
          </a:p>
          <a:p>
            <a:r>
              <a:rPr lang="en-US" altLang="zh-CN"/>
              <a:t>             TEST AL,01H</a:t>
            </a:r>
            <a:endParaRPr lang="en-US" altLang="zh-CN"/>
          </a:p>
          <a:p>
            <a:r>
              <a:rPr lang="en-US" altLang="zh-CN"/>
              <a:t>             JNZ WAIT;</a:t>
            </a:r>
            <a:r>
              <a:rPr lang="zh-CN" altLang="en-US"/>
              <a:t>查询是否开始转换</a:t>
            </a:r>
            <a:endParaRPr lang="zh-CN" altLang="en-US"/>
          </a:p>
          <a:p>
            <a:r>
              <a:rPr lang="en-US" altLang="zh-CN"/>
              <a:t>WAIT_1:IN AL,DX</a:t>
            </a:r>
            <a:endParaRPr lang="en-US" altLang="zh-CN"/>
          </a:p>
          <a:p>
            <a:r>
              <a:rPr lang="en-US" altLang="zh-CN"/>
              <a:t>               TEST AL,01H</a:t>
            </a:r>
            <a:endParaRPr lang="en-US" altLang="zh-CN"/>
          </a:p>
          <a:p>
            <a:r>
              <a:rPr lang="en-US" altLang="zh-CN"/>
              <a:t>                JZ WAIT_1;</a:t>
            </a:r>
            <a:r>
              <a:rPr lang="zh-CN" altLang="en-US"/>
              <a:t>查询是否转换结束</a:t>
            </a:r>
            <a:endParaRPr lang="zh-CN" altLang="en-US"/>
          </a:p>
          <a:p>
            <a:r>
              <a:rPr lang="en-US" altLang="zh-CN"/>
              <a:t>                MOV DX,PORT_0809</a:t>
            </a:r>
            <a:endParaRPr lang="en-US" altLang="zh-CN"/>
          </a:p>
          <a:p>
            <a:r>
              <a:rPr lang="en-US" altLang="zh-CN"/>
              <a:t>                IN AL,DX</a:t>
            </a:r>
            <a:endParaRPr lang="en-US" altLang="zh-CN"/>
          </a:p>
          <a:p>
            <a:r>
              <a:rPr lang="en-US" altLang="zh-CN"/>
              <a:t>                MOV [DI],AL</a:t>
            </a:r>
            <a:endParaRPr lang="en-US" altLang="zh-CN"/>
          </a:p>
          <a:p>
            <a:r>
              <a:rPr lang="zh-CN" altLang="en-US"/>
              <a:t>                </a:t>
            </a:r>
            <a:r>
              <a:rPr lang="en-US" altLang="zh-CN"/>
              <a:t>INC DI</a:t>
            </a:r>
            <a:endParaRPr lang="en-US" altLang="zh-CN"/>
          </a:p>
          <a:p>
            <a:r>
              <a:rPr lang="en-US" altLang="zh-CN"/>
              <a:t>                LOOP BEGIN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6193790" y="2448560"/>
            <a:ext cx="293560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最小模式图略</a:t>
            </a:r>
            <a:r>
              <a:rPr lang="en-US" altLang="zh-CN" sz="2000"/>
              <a:t>(</a:t>
            </a:r>
            <a:r>
              <a:rPr lang="en-US" altLang="zh-CN" sz="2000" b="1">
                <a:solidFill>
                  <a:srgbClr val="FF0000"/>
                </a:solidFill>
              </a:rPr>
              <a:t>P37</a:t>
            </a:r>
            <a:r>
              <a:rPr lang="en-US" altLang="zh-CN" sz="2000"/>
              <a:t>)</a:t>
            </a:r>
            <a:endParaRPr lang="en-US" altLang="zh-CN" sz="2000"/>
          </a:p>
          <a:p>
            <a:r>
              <a:rPr lang="en-US" altLang="zh-CN" sz="2000"/>
              <a:t>Y0</a:t>
            </a:r>
            <a:r>
              <a:rPr lang="zh-CN" altLang="en-US" sz="2000"/>
              <a:t>地址为</a:t>
            </a:r>
            <a:r>
              <a:rPr lang="en-US" altLang="zh-CN" sz="2000"/>
              <a:t>280H~287H</a:t>
            </a:r>
            <a:endParaRPr lang="en-US" altLang="zh-CN" sz="2000"/>
          </a:p>
          <a:p>
            <a:r>
              <a:rPr lang="en-US" altLang="zh-CN" sz="2000"/>
              <a:t>280H=1010000000B</a:t>
            </a:r>
            <a:endParaRPr lang="en-US" altLang="zh-CN" sz="2000"/>
          </a:p>
          <a:p>
            <a:r>
              <a:rPr lang="zh-CN" altLang="en-US" sz="2000"/>
              <a:t>则</a:t>
            </a:r>
            <a:r>
              <a:rPr lang="en-US" altLang="zh-CN" sz="2000"/>
              <a:t>A3</a:t>
            </a:r>
            <a:r>
              <a:rPr lang="zh-CN" altLang="en-US" sz="2000"/>
              <a:t>接</a:t>
            </a:r>
            <a:r>
              <a:rPr lang="en-US" altLang="zh-CN" sz="2000"/>
              <a:t>A </a:t>
            </a:r>
            <a:endParaRPr lang="en-US" altLang="zh-CN" sz="2000"/>
          </a:p>
          <a:p>
            <a:r>
              <a:rPr lang="en-US" altLang="zh-CN" sz="2000"/>
              <a:t>A9</a:t>
            </a:r>
            <a:r>
              <a:rPr lang="zh-CN" altLang="en-US" sz="2000"/>
              <a:t>、</a:t>
            </a:r>
            <a:r>
              <a:rPr lang="en-US" altLang="zh-CN" sz="2000"/>
              <a:t>A7=1,</a:t>
            </a:r>
            <a:r>
              <a:rPr lang="zh-CN" altLang="en-US" sz="2000"/>
              <a:t>其余为</a:t>
            </a:r>
            <a:r>
              <a:rPr lang="en-US" altLang="zh-CN" sz="2000"/>
              <a:t>0</a:t>
            </a:r>
            <a:endParaRPr lang="en-US" altLang="zh-CN" sz="2000"/>
          </a:p>
        </p:txBody>
      </p:sp>
      <p:sp>
        <p:nvSpPr>
          <p:cNvPr id="3" name="矩形 2"/>
          <p:cNvSpPr/>
          <p:nvPr/>
        </p:nvSpPr>
        <p:spPr>
          <a:xfrm>
            <a:off x="3100705" y="3435350"/>
            <a:ext cx="1184910" cy="525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779905" y="3435350"/>
            <a:ext cx="1184910" cy="525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IMG201707012227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4100" y="837565"/>
            <a:ext cx="3494405" cy="46596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876425" y="973455"/>
            <a:ext cx="797687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二、设DAC0832端口地址为PORT_1和PORT_2，Vbef=+5V，延时宏为DELAY,编程实现三角波（1~3.8V）输出（DAC0832工作于双缓冲模式）</a:t>
            </a:r>
            <a:endParaRPr lang="zh-CN" altLang="en-US" sz="2000"/>
          </a:p>
          <a:p>
            <a:r>
              <a:rPr lang="zh-CN" altLang="en-US" sz="2000"/>
              <a:t>（1）、计算上下限对应的数据（2分）</a:t>
            </a:r>
            <a:endParaRPr lang="zh-CN" altLang="en-US" sz="2000"/>
          </a:p>
          <a:p>
            <a:r>
              <a:rPr lang="zh-CN" altLang="en-US" sz="2000"/>
              <a:t>（2）、编写完整程序，实现三角波的输出（6分）</a:t>
            </a:r>
            <a:endParaRPr lang="zh-CN" altLang="en-US" sz="2000"/>
          </a:p>
        </p:txBody>
      </p:sp>
      <p:sp>
        <p:nvSpPr>
          <p:cNvPr id="6" name="文本框 5"/>
          <p:cNvSpPr txBox="1"/>
          <p:nvPr/>
        </p:nvSpPr>
        <p:spPr>
          <a:xfrm>
            <a:off x="2040890" y="2433955"/>
            <a:ext cx="7371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rgbClr val="FF0000"/>
                </a:solidFill>
              </a:rPr>
              <a:t>P314</a:t>
            </a:r>
            <a:r>
              <a:rPr lang="zh-CN" altLang="en-US" b="1">
                <a:solidFill>
                  <a:srgbClr val="FF0000"/>
                </a:solidFill>
              </a:rPr>
              <a:t>、</a:t>
            </a:r>
            <a:r>
              <a:rPr lang="en-US" altLang="zh-CN" b="1">
                <a:solidFill>
                  <a:srgbClr val="FF0000"/>
                </a:solidFill>
              </a:rPr>
              <a:t> P315</a:t>
            </a:r>
            <a:r>
              <a:rPr lang="zh-CN" altLang="en-US" b="1">
                <a:solidFill>
                  <a:srgbClr val="FF0000"/>
                </a:solidFill>
              </a:rPr>
              <a:t>知识点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50770" y="3329940"/>
            <a:ext cx="76739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（</a:t>
            </a:r>
            <a:r>
              <a:rPr lang="en-US" altLang="zh-CN" sz="2400"/>
              <a:t>1</a:t>
            </a:r>
            <a:r>
              <a:rPr lang="zh-CN" altLang="en-US" sz="2400"/>
              <a:t>）、</a:t>
            </a:r>
            <a:r>
              <a:rPr lang="en-US" altLang="zh-CN" sz="2400"/>
              <a:t>1LSB=5V/256=0.019V</a:t>
            </a:r>
            <a:endParaRPr lang="en-US" altLang="zh-CN" sz="2400"/>
          </a:p>
          <a:p>
            <a:r>
              <a:rPr lang="en-US" altLang="zh-CN" sz="2400"/>
              <a:t>          </a:t>
            </a:r>
            <a:r>
              <a:rPr lang="zh-CN" altLang="en-US" sz="2400"/>
              <a:t>上限</a:t>
            </a:r>
            <a:r>
              <a:rPr lang="en-US" altLang="zh-CN" sz="2400"/>
              <a:t>:3.8V/0.019V=200=11001000B=0C8H</a:t>
            </a:r>
            <a:endParaRPr lang="en-US" altLang="zh-CN" sz="2400"/>
          </a:p>
          <a:p>
            <a:r>
              <a:rPr lang="en-US" altLang="zh-CN" sz="2400"/>
              <a:t>          </a:t>
            </a:r>
            <a:r>
              <a:rPr lang="zh-CN" altLang="en-US" sz="2400"/>
              <a:t>下限：</a:t>
            </a:r>
            <a:r>
              <a:rPr lang="en-US" altLang="zh-CN" sz="2400"/>
              <a:t>1V/0.019V=52=34H</a:t>
            </a:r>
            <a:endParaRPr lang="en-US" altLang="zh-CN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409825" y="1184275"/>
            <a:ext cx="7463155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BEGIN:MOV AL,34H</a:t>
            </a:r>
            <a:endParaRPr lang="en-US" altLang="zh-CN"/>
          </a:p>
          <a:p>
            <a:r>
              <a:rPr lang="en-US" altLang="zh-CN"/>
              <a:t>UP:      MOV DX,PORT_1</a:t>
            </a:r>
            <a:endParaRPr lang="en-US" altLang="zh-CN"/>
          </a:p>
          <a:p>
            <a:r>
              <a:rPr lang="en-US" altLang="zh-CN"/>
              <a:t>             OUT DX,AL</a:t>
            </a:r>
            <a:endParaRPr lang="en-US" altLang="zh-CN"/>
          </a:p>
          <a:p>
            <a:r>
              <a:rPr lang="en-US" altLang="zh-CN"/>
              <a:t>             MOV DX,PORT_2</a:t>
            </a:r>
            <a:endParaRPr lang="en-US" altLang="zh-CN"/>
          </a:p>
          <a:p>
            <a:r>
              <a:rPr lang="en-US" altLang="zh-CN"/>
              <a:t>             OUT DX,AL</a:t>
            </a:r>
            <a:endParaRPr lang="en-US" altLang="zh-CN"/>
          </a:p>
          <a:p>
            <a:r>
              <a:rPr lang="en-US" altLang="zh-CN"/>
              <a:t>             DELAY</a:t>
            </a:r>
            <a:endParaRPr lang="en-US" altLang="zh-CN"/>
          </a:p>
          <a:p>
            <a:r>
              <a:rPr lang="en-US" altLang="zh-CN"/>
              <a:t>             INC AL</a:t>
            </a:r>
            <a:endParaRPr lang="en-US" altLang="zh-CN"/>
          </a:p>
          <a:p>
            <a:r>
              <a:rPr lang="en-US" altLang="zh-CN"/>
              <a:t>             CMP AL,0C</a:t>
            </a:r>
            <a:r>
              <a:rPr lang="en-US" altLang="zh-CN"/>
              <a:t>9H</a:t>
            </a:r>
            <a:endParaRPr lang="en-US" altLang="zh-CN"/>
          </a:p>
          <a:p>
            <a:r>
              <a:rPr lang="en-US" altLang="zh-CN"/>
              <a:t>             JNZ UP</a:t>
            </a:r>
            <a:endParaRPr lang="en-US" altLang="zh-CN"/>
          </a:p>
          <a:p>
            <a:r>
              <a:rPr lang="en-US" altLang="zh-CN"/>
              <a:t>             DEC AL</a:t>
            </a:r>
            <a:endParaRPr lang="en-US" altLang="zh-CN"/>
          </a:p>
          <a:p>
            <a:r>
              <a:rPr lang="en-US" altLang="zh-CN"/>
              <a:t>DOWN:</a:t>
            </a:r>
            <a:r>
              <a:rPr lang="en-US" altLang="zh-CN">
                <a:sym typeface="+mn-ea"/>
              </a:rPr>
              <a:t>MOV DX,PORT_1</a:t>
            </a:r>
            <a:endParaRPr lang="en-US" altLang="zh-CN"/>
          </a:p>
          <a:p>
            <a:r>
              <a:rPr lang="en-US" altLang="zh-CN">
                <a:sym typeface="+mn-ea"/>
              </a:rPr>
              <a:t>             OUT DX,AL</a:t>
            </a:r>
            <a:endParaRPr lang="en-US" altLang="zh-CN"/>
          </a:p>
          <a:p>
            <a:r>
              <a:rPr lang="en-US" altLang="zh-CN">
                <a:sym typeface="+mn-ea"/>
              </a:rPr>
              <a:t>             MOV DX,PORT_2</a:t>
            </a:r>
            <a:endParaRPr lang="en-US" altLang="zh-CN"/>
          </a:p>
          <a:p>
            <a:r>
              <a:rPr lang="en-US" altLang="zh-CN">
                <a:sym typeface="+mn-ea"/>
              </a:rPr>
              <a:t>             OUT DX,AL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            DELAY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            DEC  AL</a:t>
            </a:r>
            <a:endParaRPr lang="en-US" altLang="zh-CN">
              <a:sym typeface="+mn-ea"/>
            </a:endParaRPr>
          </a:p>
          <a:p>
            <a:r>
              <a:rPr lang="en-US" altLang="zh-CN"/>
              <a:t>             CMP AL,33H</a:t>
            </a:r>
            <a:endParaRPr lang="en-US" altLang="zh-CN"/>
          </a:p>
          <a:p>
            <a:r>
              <a:rPr lang="en-US" altLang="zh-CN"/>
              <a:t>             JNZ DOWN</a:t>
            </a:r>
            <a:endParaRPr lang="en-US" altLang="zh-CN"/>
          </a:p>
          <a:p>
            <a:r>
              <a:rPr lang="en-US" altLang="zh-CN"/>
              <a:t>             JMP BEGIN             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876425" y="973455"/>
            <a:ext cx="797687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三、在某台微机中，某一中断源的中断类型号为80H</a:t>
            </a:r>
            <a:endParaRPr lang="zh-CN" altLang="en-US" sz="2000"/>
          </a:p>
          <a:p>
            <a:r>
              <a:rPr lang="zh-CN" altLang="en-US" sz="2000"/>
              <a:t>（1）、（3分）该中断源的中断向量表入口物理地址是多少？</a:t>
            </a:r>
            <a:endParaRPr lang="zh-CN" altLang="en-US" sz="2000"/>
          </a:p>
          <a:p>
            <a:r>
              <a:rPr lang="zh-CN" altLang="en-US" sz="2000"/>
              <a:t>（2）、（6分）若终端服务程序入口地址为3FE0:0036H，说明该中断服务程序入口地址是如何存放在中断向量表中的（以字节为单位）。</a:t>
            </a:r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2258060" y="2461260"/>
            <a:ext cx="6028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rgbClr val="FF0000"/>
                </a:solidFill>
              </a:rPr>
              <a:t>P257</a:t>
            </a:r>
            <a:r>
              <a:rPr lang="zh-CN" altLang="en-US" b="1">
                <a:solidFill>
                  <a:srgbClr val="FF0000"/>
                </a:solidFill>
              </a:rPr>
              <a:t>两个例题</a:t>
            </a:r>
            <a:endParaRPr lang="zh-CN" altLang="en-US" b="1">
              <a:solidFill>
                <a:srgbClr val="FF0000"/>
              </a:solidFill>
            </a:endParaRPr>
          </a:p>
        </p:txBody>
      </p:sp>
      <p:pic>
        <p:nvPicPr>
          <p:cNvPr id="6" name="图片 5" descr="题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58060" y="2829560"/>
            <a:ext cx="7675880" cy="32664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876425" y="973455"/>
            <a:ext cx="797687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四、某微机系统利用8251接收数据，8251工作于异步模式，有7个数据位，1个停止位，奇校验，采用查询方式，全双工通讯，波特率为1200bps，接收时钟源的频率为19.2KHZ，接收缓冲区首地址为BUF_R，待接收的数据为字符串“STUDY HARD"（中间有空格）。调用延时子程序为REVTIME可以为数据口提供写恢复时间。8251的控制口及数据口地址为UAR,UART_D。8253提供8251的接收时钟源频率，8253的通道0地址为PORT_0,控制口为PORT_C</a:t>
            </a:r>
            <a:endParaRPr lang="zh-CN" altLang="en-US" sz="2000"/>
          </a:p>
          <a:p>
            <a:r>
              <a:rPr lang="zh-CN" altLang="en-US" sz="2000"/>
              <a:t>（1）计算波特率因子以及接收数据所需要的时间（4分）</a:t>
            </a:r>
            <a:r>
              <a:rPr lang="en-US" altLang="zh-CN" sz="2000" b="1">
                <a:solidFill>
                  <a:srgbClr val="FF0000"/>
                </a:solidFill>
              </a:rPr>
              <a:t>P285</a:t>
            </a:r>
            <a:endParaRPr lang="en-US" altLang="zh-CN" sz="2000" b="1">
              <a:solidFill>
                <a:srgbClr val="FF0000"/>
              </a:solidFill>
            </a:endParaRPr>
          </a:p>
          <a:p>
            <a:r>
              <a:rPr lang="zh-CN" altLang="en-US" sz="2000"/>
              <a:t>（2）写出8253的控制字与计数初值（4）</a:t>
            </a:r>
            <a:r>
              <a:rPr lang="en-US" altLang="zh-CN" sz="2000" b="1">
                <a:solidFill>
                  <a:srgbClr val="FF0000"/>
                </a:solidFill>
              </a:rPr>
              <a:t>N=Fclk/Fout</a:t>
            </a:r>
            <a:endParaRPr lang="en-US" altLang="zh-CN" sz="2000" b="1">
              <a:solidFill>
                <a:srgbClr val="FF0000"/>
              </a:solidFill>
            </a:endParaRPr>
          </a:p>
          <a:p>
            <a:r>
              <a:rPr lang="zh-CN" altLang="en-US" sz="2000"/>
              <a:t>（3）编写8253的初始化程序（5）</a:t>
            </a:r>
            <a:r>
              <a:rPr lang="en-US" altLang="zh-CN" sz="2000" b="1">
                <a:solidFill>
                  <a:srgbClr val="FF0000"/>
                </a:solidFill>
              </a:rPr>
              <a:t>P245</a:t>
            </a:r>
            <a:r>
              <a:rPr lang="zh-CN" altLang="en-US" sz="2000" b="1">
                <a:solidFill>
                  <a:srgbClr val="FF0000"/>
                </a:solidFill>
              </a:rPr>
              <a:t>、</a:t>
            </a:r>
            <a:r>
              <a:rPr lang="en-US" altLang="zh-CN" sz="2000" b="1">
                <a:solidFill>
                  <a:srgbClr val="FF0000"/>
                </a:solidFill>
              </a:rPr>
              <a:t>P237</a:t>
            </a:r>
            <a:endParaRPr lang="en-US" altLang="zh-CN" sz="2000" b="1">
              <a:solidFill>
                <a:srgbClr val="FF0000"/>
              </a:solidFill>
            </a:endParaRPr>
          </a:p>
          <a:p>
            <a:r>
              <a:rPr lang="zh-CN" altLang="en-US" sz="2000"/>
              <a:t>（4）试写出8251的方式字及命令字（4）</a:t>
            </a:r>
            <a:endParaRPr lang="zh-CN" altLang="en-US" sz="2000"/>
          </a:p>
          <a:p>
            <a:r>
              <a:rPr lang="zh-CN" altLang="en-US" sz="2000"/>
              <a:t>（5）编写实现数据接收程序（8）</a:t>
            </a:r>
            <a:r>
              <a:rPr lang="en-US" altLang="zh-CN" sz="2000" b="1">
                <a:solidFill>
                  <a:srgbClr val="FF0000"/>
                </a:solidFill>
              </a:rPr>
              <a:t>P303/304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05990" y="4758055"/>
            <a:ext cx="8042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注意有一位起始位</a:t>
            </a:r>
            <a:endParaRPr lang="zh-CN" altLang="en-US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245360" y="1026160"/>
            <a:ext cx="7266305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）、波特率因子</a:t>
            </a:r>
            <a:r>
              <a:rPr lang="en-US" altLang="zh-CN"/>
              <a:t>=</a:t>
            </a:r>
            <a:r>
              <a:rPr lang="zh-CN" altLang="en-US"/>
              <a:t>发送</a:t>
            </a:r>
            <a:r>
              <a:rPr lang="en-US" altLang="zh-CN"/>
              <a:t>or</a:t>
            </a:r>
            <a:r>
              <a:rPr lang="zh-CN" altLang="en-US"/>
              <a:t>接受端时钟频率</a:t>
            </a:r>
            <a:r>
              <a:rPr lang="en-US" altLang="zh-CN"/>
              <a:t>/</a:t>
            </a:r>
            <a:r>
              <a:rPr lang="zh-CN" altLang="en-US"/>
              <a:t>波特率</a:t>
            </a:r>
            <a:endParaRPr lang="zh-CN" altLang="en-US"/>
          </a:p>
          <a:p>
            <a:r>
              <a:rPr lang="zh-CN" altLang="en-US"/>
              <a:t>                </a:t>
            </a:r>
            <a:r>
              <a:rPr lang="en-US" altLang="zh-CN"/>
              <a:t>T=10*(1+1+1+7)/1200bps=...</a:t>
            </a:r>
            <a:endParaRPr lang="en-US" altLang="zh-CN"/>
          </a:p>
          <a:p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）、控制字略</a:t>
            </a:r>
            <a:endParaRPr lang="zh-CN" altLang="en-US"/>
          </a:p>
          <a:p>
            <a:r>
              <a:rPr lang="zh-CN" altLang="en-US"/>
              <a:t>                计数初值</a:t>
            </a:r>
            <a:r>
              <a:rPr lang="en-US" altLang="zh-CN"/>
              <a:t>N=Fclk/Fout=2MHZ/19.2kHZ=...</a:t>
            </a:r>
            <a:endParaRPr lang="en-US" altLang="zh-CN"/>
          </a:p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）略</a:t>
            </a:r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4</a:t>
            </a:r>
            <a:r>
              <a:rPr lang="zh-CN" altLang="en-US"/>
              <a:t>）略</a:t>
            </a:r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5</a:t>
            </a:r>
            <a:r>
              <a:rPr lang="zh-CN" altLang="en-US"/>
              <a:t>）</a:t>
            </a:r>
            <a:r>
              <a:rPr lang="en-US" altLang="zh-CN"/>
              <a:t>.....</a:t>
            </a:r>
            <a:r>
              <a:rPr lang="zh-CN" altLang="en-US"/>
              <a:t>系统复位略，往控制口送三次</a:t>
            </a:r>
            <a:r>
              <a:rPr lang="en-US" altLang="zh-CN"/>
              <a:t>00H</a:t>
            </a:r>
            <a:r>
              <a:rPr lang="zh-CN" altLang="en-US"/>
              <a:t>，再送一次</a:t>
            </a:r>
            <a:r>
              <a:rPr lang="en-US" altLang="zh-CN"/>
              <a:t>40H</a:t>
            </a:r>
            <a:r>
              <a:rPr lang="zh-CN" altLang="en-US"/>
              <a:t>，没向控制口写一次延时一次</a:t>
            </a:r>
            <a:endParaRPr lang="zh-CN" altLang="en-US"/>
          </a:p>
          <a:p>
            <a:r>
              <a:rPr lang="zh-CN" altLang="en-US"/>
              <a:t>          </a:t>
            </a:r>
            <a:r>
              <a:rPr lang="en-US" altLang="zh-CN"/>
              <a:t>BEG_R:MOV DX,</a:t>
            </a:r>
            <a:r>
              <a:rPr lang="zh-CN" altLang="en-US"/>
              <a:t>控制口                              </a:t>
            </a:r>
            <a:r>
              <a:rPr lang="en-US" altLang="zh-CN"/>
              <a:t>JZ NEXT_R</a:t>
            </a:r>
            <a:endParaRPr lang="en-US" altLang="zh-CN"/>
          </a:p>
          <a:p>
            <a:r>
              <a:rPr lang="zh-CN" altLang="en-US"/>
              <a:t>                       </a:t>
            </a:r>
            <a:r>
              <a:rPr lang="en-US" altLang="zh-CN"/>
              <a:t>MOV AL,</a:t>
            </a:r>
            <a:r>
              <a:rPr lang="zh-CN" altLang="en-US"/>
              <a:t>方式字                               </a:t>
            </a:r>
            <a:r>
              <a:rPr lang="en-US" altLang="zh-CN"/>
              <a:t>TEST AL,38H</a:t>
            </a:r>
            <a:endParaRPr lang="en-US" altLang="zh-CN"/>
          </a:p>
          <a:p>
            <a:r>
              <a:rPr lang="zh-CN" altLang="en-US"/>
              <a:t>                       </a:t>
            </a:r>
            <a:r>
              <a:rPr lang="en-US" altLang="zh-CN"/>
              <a:t>OUT DX,AL                                         JNZ ERROR</a:t>
            </a:r>
            <a:endParaRPr lang="en-US" altLang="zh-CN"/>
          </a:p>
          <a:p>
            <a:r>
              <a:rPr lang="en-US" altLang="zh-CN"/>
              <a:t>                       CALL REVTIME                                   MOV DX,</a:t>
            </a:r>
            <a:r>
              <a:rPr lang="zh-CN" altLang="en-US"/>
              <a:t>数据口</a:t>
            </a:r>
            <a:endParaRPr lang="zh-CN" altLang="en-US"/>
          </a:p>
          <a:p>
            <a:r>
              <a:rPr lang="en-US" altLang="zh-CN"/>
              <a:t>                       MOV AL,</a:t>
            </a:r>
            <a:r>
              <a:rPr lang="zh-CN" altLang="en-US"/>
              <a:t>命令字                               </a:t>
            </a:r>
            <a:r>
              <a:rPr lang="en-US" altLang="zh-CN"/>
              <a:t>IN AL,DX</a:t>
            </a:r>
            <a:endParaRPr lang="en-US" altLang="zh-CN"/>
          </a:p>
          <a:p>
            <a:r>
              <a:rPr lang="zh-CN" altLang="en-US"/>
              <a:t>                       </a:t>
            </a:r>
            <a:r>
              <a:rPr lang="en-US" altLang="zh-CN"/>
              <a:t>OUT DX,AL                                         MOV [DI],AL</a:t>
            </a:r>
            <a:endParaRPr lang="en-US" altLang="zh-CN"/>
          </a:p>
          <a:p>
            <a:r>
              <a:rPr lang="en-US" altLang="zh-CN"/>
              <a:t>                       </a:t>
            </a:r>
            <a:r>
              <a:rPr lang="en-US" altLang="zh-CN">
                <a:sym typeface="+mn-ea"/>
              </a:rPr>
              <a:t>CALL REVTIME                                   INC DI</a:t>
            </a:r>
            <a:endParaRPr lang="en-US" altLang="zh-CN">
              <a:sym typeface="+mn-ea"/>
            </a:endParaRPr>
          </a:p>
          <a:p>
            <a:r>
              <a:rPr lang="en-US" altLang="zh-CN"/>
              <a:t>                       LEA DI,BUF_R                                     MOV DX,</a:t>
            </a:r>
            <a:r>
              <a:rPr lang="zh-CN" altLang="en-US"/>
              <a:t>控制口</a:t>
            </a:r>
            <a:endParaRPr lang="zh-CN" altLang="en-US"/>
          </a:p>
          <a:p>
            <a:r>
              <a:rPr lang="en-US" altLang="zh-CN"/>
              <a:t>                       MOV CX,10                                         LOOP NEST_R</a:t>
            </a:r>
            <a:endParaRPr lang="en-US" altLang="zh-CN"/>
          </a:p>
          <a:p>
            <a:r>
              <a:rPr lang="en-US" altLang="zh-CN"/>
              <a:t>           NEXT_R:IN AL,DX                                ERROR</a:t>
            </a:r>
            <a:r>
              <a:rPr lang="zh-CN" altLang="en-US"/>
              <a:t>：</a:t>
            </a:r>
            <a:r>
              <a:rPr lang="en-US" altLang="zh-CN"/>
              <a:t>HLT</a:t>
            </a:r>
            <a:endParaRPr lang="en-US" altLang="zh-CN"/>
          </a:p>
          <a:p>
            <a:r>
              <a:rPr lang="en-US" altLang="zh-CN"/>
              <a:t>                           TEST AL,02H</a:t>
            </a: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1876425" y="973455"/>
            <a:ext cx="797687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五、8253编码键盘，已知8255端口地址分别为94H,95H,96H,97H。端口C高四位接键盘的行，端口A接键盘的列（图与书上相似，将</a:t>
            </a:r>
            <a:r>
              <a:rPr lang="en-US" altLang="zh-CN" sz="2000"/>
              <a:t>PA0-PA3</a:t>
            </a:r>
            <a:r>
              <a:rPr lang="zh-CN" altLang="en-US" sz="2000"/>
              <a:t>改为</a:t>
            </a:r>
            <a:r>
              <a:rPr lang="en-US" altLang="zh-CN" sz="2000"/>
              <a:t>PC0-PC3,</a:t>
            </a:r>
            <a:r>
              <a:rPr lang="zh-CN" altLang="en-US" sz="2000"/>
              <a:t>将</a:t>
            </a:r>
            <a:r>
              <a:rPr lang="en-US" altLang="zh-CN" sz="2000"/>
              <a:t>PB0-PB7</a:t>
            </a:r>
            <a:r>
              <a:rPr lang="zh-CN" altLang="en-US" sz="2000"/>
              <a:t>改为</a:t>
            </a:r>
            <a:r>
              <a:rPr lang="en-US" altLang="zh-CN" sz="2000"/>
              <a:t>PA0-PA7w_</a:t>
            </a:r>
            <a:r>
              <a:rPr lang="zh-CN" altLang="en-US" sz="2000"/>
              <a:t>）</a:t>
            </a:r>
            <a:endParaRPr lang="zh-CN" altLang="en-US" sz="2000"/>
          </a:p>
          <a:p>
            <a:r>
              <a:rPr lang="zh-CN" altLang="en-US" sz="2000"/>
              <a:t>（1）解释该键盘的工作过程（4分）</a:t>
            </a:r>
            <a:endParaRPr lang="zh-CN" altLang="en-US" sz="2000"/>
          </a:p>
          <a:p>
            <a:r>
              <a:rPr lang="zh-CN" altLang="en-US" sz="2000"/>
              <a:t>（2）完成程序（每空两分*7）</a:t>
            </a:r>
            <a:endParaRPr lang="zh-CN" altLang="en-US" sz="2000"/>
          </a:p>
          <a:p>
            <a:r>
              <a:rPr lang="zh-CN" altLang="en-US" sz="2000"/>
              <a:t>（3）‘8’键的编码是多少？解释（2）</a:t>
            </a:r>
            <a:endParaRPr lang="zh-CN" altLang="en-US" sz="2000"/>
          </a:p>
          <a:p>
            <a:r>
              <a:rPr lang="zh-CN" altLang="en-US" sz="2000"/>
              <a:t>（4）若E键按下，程序运行后，BX值是多少？（4）</a:t>
            </a:r>
            <a:endParaRPr lang="zh-CN" altLang="en-US" sz="2000"/>
          </a:p>
        </p:txBody>
      </p:sp>
      <p:sp>
        <p:nvSpPr>
          <p:cNvPr id="9" name="文本框 8"/>
          <p:cNvSpPr txBox="1"/>
          <p:nvPr/>
        </p:nvSpPr>
        <p:spPr>
          <a:xfrm>
            <a:off x="2153920" y="3039745"/>
            <a:ext cx="7094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rgbClr val="FF0000"/>
                </a:solidFill>
              </a:rPr>
              <a:t>P226</a:t>
            </a:r>
            <a:r>
              <a:rPr lang="zh-CN" altLang="en-US" b="1">
                <a:solidFill>
                  <a:srgbClr val="FF0000"/>
                </a:solidFill>
              </a:rPr>
              <a:t>键盘代码理解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232025" y="3895725"/>
            <a:ext cx="638429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</a:t>
            </a:r>
            <a:r>
              <a:rPr lang="en-US" altLang="zh-CN">
                <a:solidFill>
                  <a:srgbClr val="FF0000"/>
                </a:solidFill>
              </a:rPr>
              <a:t>P224</a:t>
            </a:r>
            <a:r>
              <a:rPr lang="zh-CN" altLang="en-US">
                <a:solidFill>
                  <a:srgbClr val="FF0000"/>
                </a:solidFill>
              </a:rPr>
              <a:t>页书上五个步骤 </a:t>
            </a:r>
            <a:r>
              <a:rPr lang="zh-CN" altLang="en-US">
                <a:solidFill>
                  <a:schemeClr val="tx1"/>
                </a:solidFill>
              </a:rPr>
              <a:t>向</a:t>
            </a:r>
            <a:r>
              <a:rPr lang="en-US" altLang="zh-CN">
                <a:solidFill>
                  <a:schemeClr val="tx1"/>
                </a:solidFill>
              </a:rPr>
              <a:t>C</a:t>
            </a:r>
            <a:r>
              <a:rPr lang="zh-CN" altLang="en-US">
                <a:solidFill>
                  <a:schemeClr val="tx1"/>
                </a:solidFill>
              </a:rPr>
              <a:t>端口输出低电平，读入</a:t>
            </a:r>
            <a:r>
              <a:rPr lang="en-US" altLang="zh-CN">
                <a:solidFill>
                  <a:schemeClr val="tx1"/>
                </a:solidFill>
              </a:rPr>
              <a:t>A</a:t>
            </a:r>
            <a:r>
              <a:rPr lang="zh-CN" altLang="en-US">
                <a:solidFill>
                  <a:schemeClr val="tx1"/>
                </a:solidFill>
              </a:rPr>
              <a:t>端口数据测行列低电平值确定哪个键被按下，再对键进行编码完成</a:t>
            </a:r>
            <a:r>
              <a:rPr lang="en-US" altLang="zh-CN">
                <a:solidFill>
                  <a:schemeClr val="tx1"/>
                </a:solidFill>
              </a:rPr>
              <a:t>4*4</a:t>
            </a:r>
            <a:r>
              <a:rPr lang="zh-CN" altLang="en-US">
                <a:solidFill>
                  <a:schemeClr val="tx1"/>
                </a:solidFill>
              </a:rPr>
              <a:t>键盘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2</a:t>
            </a:r>
            <a:r>
              <a:rPr lang="zh-CN" altLang="en-US">
                <a:solidFill>
                  <a:schemeClr val="tx1"/>
                </a:solidFill>
              </a:rPr>
              <a:t>）控制字、</a:t>
            </a:r>
            <a:r>
              <a:rPr lang="en-US" altLang="zh-CN">
                <a:solidFill>
                  <a:schemeClr val="tx1"/>
                </a:solidFill>
              </a:rPr>
              <a:t>00H</a:t>
            </a:r>
            <a:r>
              <a:rPr lang="zh-CN" altLang="en-US">
                <a:solidFill>
                  <a:schemeClr val="tx1"/>
                </a:solidFill>
              </a:rPr>
              <a:t>、</a:t>
            </a:r>
            <a:r>
              <a:rPr lang="en-US" altLang="zh-CN">
                <a:solidFill>
                  <a:schemeClr val="tx1"/>
                </a:solidFill>
              </a:rPr>
              <a:t>PORT_A</a:t>
            </a:r>
            <a:r>
              <a:rPr lang="zh-CN" altLang="en-US">
                <a:solidFill>
                  <a:schemeClr val="tx1"/>
                </a:solidFill>
              </a:rPr>
              <a:t>、</a:t>
            </a:r>
            <a:r>
              <a:rPr lang="en-US" altLang="zh-CN">
                <a:solidFill>
                  <a:schemeClr val="tx1"/>
                </a:solidFill>
              </a:rPr>
              <a:t>0FH</a:t>
            </a:r>
            <a:r>
              <a:rPr lang="zh-CN" altLang="en-US">
                <a:solidFill>
                  <a:schemeClr val="tx1"/>
                </a:solidFill>
              </a:rPr>
              <a:t>、</a:t>
            </a:r>
            <a:r>
              <a:rPr lang="en-US" altLang="zh-CN">
                <a:solidFill>
                  <a:schemeClr val="tx1"/>
                </a:solidFill>
              </a:rPr>
              <a:t>W_PRES</a:t>
            </a:r>
            <a:r>
              <a:rPr lang="zh-CN" altLang="en-US">
                <a:solidFill>
                  <a:schemeClr val="tx1"/>
                </a:solidFill>
              </a:rPr>
              <a:t>、</a:t>
            </a:r>
            <a:r>
              <a:rPr lang="en-US" altLang="zh-CN">
                <a:solidFill>
                  <a:schemeClr val="tx1"/>
                </a:solidFill>
              </a:rPr>
              <a:t>PORT_C</a:t>
            </a:r>
            <a:r>
              <a:rPr lang="zh-CN" altLang="en-US">
                <a:solidFill>
                  <a:schemeClr val="tx1"/>
                </a:solidFill>
              </a:rPr>
              <a:t>、</a:t>
            </a:r>
            <a:r>
              <a:rPr lang="en-US" altLang="zh-CN">
                <a:solidFill>
                  <a:schemeClr val="tx1"/>
                </a:solidFill>
              </a:rPr>
              <a:t>NEXT_R</a:t>
            </a:r>
            <a:endParaRPr lang="en-US" altLang="zh-CN">
              <a:solidFill>
                <a:schemeClr val="tx1"/>
              </a:solidFill>
            </a:endParaRPr>
          </a:p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</a:t>
            </a:r>
            <a:r>
              <a:rPr lang="en-US" altLang="zh-CN"/>
              <a:t>11010111B=0D7H</a:t>
            </a:r>
            <a:endParaRPr lang="en-US" altLang="zh-CN"/>
          </a:p>
          <a:p>
            <a:r>
              <a:rPr lang="zh-CN" altLang="en-US"/>
              <a:t>（</a:t>
            </a:r>
            <a:r>
              <a:rPr lang="en-US" altLang="zh-CN"/>
              <a:t>4</a:t>
            </a:r>
            <a:r>
              <a:rPr lang="zh-CN" altLang="en-US"/>
              <a:t>）</a:t>
            </a:r>
            <a:r>
              <a:rPr lang="en-US" altLang="zh-CN"/>
              <a:t>000DH(</a:t>
            </a:r>
            <a:r>
              <a:rPr lang="zh-CN" altLang="en-US"/>
              <a:t>本题有问题</a:t>
            </a:r>
            <a:r>
              <a:rPr lang="en-US" altLang="zh-CN"/>
              <a:t>)</a:t>
            </a:r>
            <a:r>
              <a:rPr lang="zh-CN" altLang="en-US"/>
              <a:t>若按照书上代码应为</a:t>
            </a:r>
            <a:r>
              <a:rPr lang="en-US" altLang="zh-CN"/>
              <a:t>000EH</a:t>
            </a:r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1876425" y="973455"/>
            <a:ext cx="797687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六、ADC0809设计8通道模拟数据采集系统，Y0、Y1信号来自138译码电路，地址分别为3B0H~3B7H，3B8H~3BFH</a:t>
            </a:r>
            <a:endParaRPr lang="zh-CN" altLang="en-US" sz="2000"/>
          </a:p>
          <a:p>
            <a:r>
              <a:rPr lang="zh-CN" altLang="en-US" sz="2000"/>
              <a:t>（1）画出图中1虚线框中的电路图（6）</a:t>
            </a:r>
            <a:endParaRPr lang="zh-CN" altLang="en-US" sz="2000"/>
          </a:p>
          <a:p>
            <a:r>
              <a:rPr lang="zh-CN" altLang="en-US" sz="2000"/>
              <a:t>（2）利用EOC引脚的查询工作方式，编写完整的汇编程序，实现从ADC0809的通道4连续采集LEN个数据，存入DATABUFF中开始的存储器单元中。（10）</a:t>
            </a:r>
            <a:endParaRPr lang="zh-CN" altLang="en-US" sz="2000"/>
          </a:p>
          <a:p>
            <a:r>
              <a:rPr lang="zh-CN" altLang="en-US" sz="2000"/>
              <a:t>（3）提出提高数据采集效率的改进方案并说明。（4分）</a:t>
            </a:r>
            <a:endParaRPr lang="zh-CN" altLang="en-US" sz="2000"/>
          </a:p>
          <a:p>
            <a:r>
              <a:rPr lang="zh-CN" altLang="en-US" sz="2000"/>
              <a:t>   </a:t>
            </a:r>
            <a:r>
              <a:rPr lang="zh-CN" altLang="en-US" sz="2000" b="1"/>
              <a:t> </a:t>
            </a:r>
            <a:r>
              <a:rPr lang="zh-CN" altLang="en-US" sz="2000" b="1">
                <a:solidFill>
                  <a:srgbClr val="FF0000"/>
                </a:solidFill>
              </a:rPr>
              <a:t>本题</a:t>
            </a:r>
            <a:r>
              <a:rPr lang="en-US" altLang="zh-CN" sz="2000" b="1">
                <a:solidFill>
                  <a:srgbClr val="FF0000"/>
                </a:solidFill>
              </a:rPr>
              <a:t>P326-P327  </a:t>
            </a:r>
            <a:r>
              <a:rPr lang="zh-CN" altLang="en-US" sz="2000" b="1">
                <a:solidFill>
                  <a:srgbClr val="FF0000"/>
                </a:solidFill>
              </a:rPr>
              <a:t>建议</a:t>
            </a:r>
            <a:r>
              <a:rPr lang="en-US" altLang="zh-CN" sz="2000" b="1">
                <a:solidFill>
                  <a:srgbClr val="FF0000"/>
                </a:solidFill>
              </a:rPr>
              <a:t>P329</a:t>
            </a:r>
            <a:endParaRPr lang="en-US" altLang="zh-CN" sz="20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07870" y="3830320"/>
            <a:ext cx="7845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）答案见书上图</a:t>
            </a:r>
            <a:endParaRPr lang="en-US" altLang="zh-CN"/>
          </a:p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）利用中断方式采集数据，判断采集是否完成</a:t>
            </a:r>
            <a:endParaRPr lang="zh-CN" altLang="en-US"/>
          </a:p>
        </p:txBody>
      </p:sp>
      <p:pic>
        <p:nvPicPr>
          <p:cNvPr id="6" name="图片 5" descr="IMG2017070100294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7957820" y="3030855"/>
            <a:ext cx="2806700" cy="37426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3325</Words>
  <Application>WPS 演示</Application>
  <PresentationFormat>宽屏</PresentationFormat>
  <Paragraphs>115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Calibri</vt:lpstr>
      <vt:lpstr>微软雅黑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小小酥</dc:creator>
  <cp:lastModifiedBy>小小酥</cp:lastModifiedBy>
  <cp:revision>5</cp:revision>
  <dcterms:created xsi:type="dcterms:W3CDTF">2017-06-30T15:00:00Z</dcterms:created>
  <dcterms:modified xsi:type="dcterms:W3CDTF">2017-07-01T15:02:33Z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